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20" r:id="rId3"/>
    <p:sldId id="325" r:id="rId4"/>
    <p:sldId id="402" r:id="rId5"/>
    <p:sldId id="378" r:id="rId6"/>
    <p:sldId id="270" r:id="rId7"/>
    <p:sldId id="265" r:id="rId8"/>
    <p:sldId id="358" r:id="rId9"/>
    <p:sldId id="271" r:id="rId10"/>
    <p:sldId id="272" r:id="rId11"/>
    <p:sldId id="267" r:id="rId12"/>
    <p:sldId id="277" r:id="rId13"/>
    <p:sldId id="361" r:id="rId14"/>
    <p:sldId id="381" r:id="rId15"/>
    <p:sldId id="382" r:id="rId16"/>
    <p:sldId id="383"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7" r:id="rId31"/>
    <p:sldId id="398" r:id="rId32"/>
    <p:sldId id="399" r:id="rId33"/>
    <p:sldId id="400" r:id="rId34"/>
    <p:sldId id="401" r:id="rId35"/>
  </p:sldIdLst>
  <p:sldSz cx="9144000" cy="6858000" type="screen4x3"/>
  <p:notesSz cx="9024938" cy="7086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80" autoAdjust="0"/>
    <p:restoredTop sz="94834" autoAdjust="0"/>
  </p:normalViewPr>
  <p:slideViewPr>
    <p:cSldViewPr>
      <p:cViewPr varScale="1">
        <p:scale>
          <a:sx n="87" d="100"/>
          <a:sy n="87" d="100"/>
        </p:scale>
        <p:origin x="97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911624" cy="354573"/>
          </a:xfrm>
          <a:prstGeom prst="rect">
            <a:avLst/>
          </a:prstGeom>
        </p:spPr>
        <p:txBody>
          <a:bodyPr vert="horz" lIns="91373" tIns="45686" rIns="91373" bIns="45686" rtlCol="0"/>
          <a:lstStyle>
            <a:lvl1pPr algn="l">
              <a:defRPr sz="1200"/>
            </a:lvl1pPr>
          </a:lstStyle>
          <a:p>
            <a:endParaRPr lang="en-US" dirty="0"/>
          </a:p>
        </p:txBody>
      </p:sp>
      <p:sp>
        <p:nvSpPr>
          <p:cNvPr id="3" name="Date Placeholder 2"/>
          <p:cNvSpPr>
            <a:spLocks noGrp="1"/>
          </p:cNvSpPr>
          <p:nvPr>
            <p:ph type="dt" sz="quarter" idx="1"/>
          </p:nvPr>
        </p:nvSpPr>
        <p:spPr>
          <a:xfrm>
            <a:off x="5111278" y="0"/>
            <a:ext cx="3911624" cy="354573"/>
          </a:xfrm>
          <a:prstGeom prst="rect">
            <a:avLst/>
          </a:prstGeom>
        </p:spPr>
        <p:txBody>
          <a:bodyPr vert="horz" lIns="91373" tIns="45686" rIns="91373" bIns="45686" rtlCol="0"/>
          <a:lstStyle>
            <a:lvl1pPr algn="r">
              <a:defRPr sz="1200"/>
            </a:lvl1pPr>
          </a:lstStyle>
          <a:p>
            <a:fld id="{9802C676-1F8D-4124-B0A0-D1F4D9F101AC}" type="datetimeFigureOut">
              <a:rPr lang="en-US" smtClean="0"/>
              <a:t>9/12/2023</a:t>
            </a:fld>
            <a:endParaRPr lang="en-US" dirty="0"/>
          </a:p>
        </p:txBody>
      </p:sp>
      <p:sp>
        <p:nvSpPr>
          <p:cNvPr id="4" name="Footer Placeholder 3"/>
          <p:cNvSpPr>
            <a:spLocks noGrp="1"/>
          </p:cNvSpPr>
          <p:nvPr>
            <p:ph type="ftr" sz="quarter" idx="2"/>
          </p:nvPr>
        </p:nvSpPr>
        <p:spPr>
          <a:xfrm>
            <a:off x="7" y="6730817"/>
            <a:ext cx="3911624" cy="354573"/>
          </a:xfrm>
          <a:prstGeom prst="rect">
            <a:avLst/>
          </a:prstGeom>
        </p:spPr>
        <p:txBody>
          <a:bodyPr vert="horz" lIns="91373" tIns="45686" rIns="91373" bIns="456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11278" y="6730817"/>
            <a:ext cx="3911624" cy="354573"/>
          </a:xfrm>
          <a:prstGeom prst="rect">
            <a:avLst/>
          </a:prstGeom>
        </p:spPr>
        <p:txBody>
          <a:bodyPr vert="horz" lIns="91373" tIns="45686" rIns="91373" bIns="45686" rtlCol="0" anchor="b"/>
          <a:lstStyle>
            <a:lvl1pPr algn="r">
              <a:defRPr sz="12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10806" cy="354330"/>
          </a:xfrm>
          <a:prstGeom prst="rect">
            <a:avLst/>
          </a:prstGeom>
        </p:spPr>
        <p:txBody>
          <a:bodyPr vert="horz" lIns="93108" tIns="46555" rIns="93108" bIns="46555" rtlCol="0"/>
          <a:lstStyle>
            <a:lvl1pPr algn="l">
              <a:defRPr sz="1200"/>
            </a:lvl1pPr>
          </a:lstStyle>
          <a:p>
            <a:endParaRPr lang="en-US" dirty="0"/>
          </a:p>
        </p:txBody>
      </p:sp>
      <p:sp>
        <p:nvSpPr>
          <p:cNvPr id="3" name="Date Placeholder 2"/>
          <p:cNvSpPr>
            <a:spLocks noGrp="1"/>
          </p:cNvSpPr>
          <p:nvPr>
            <p:ph type="dt" idx="1"/>
          </p:nvPr>
        </p:nvSpPr>
        <p:spPr>
          <a:xfrm>
            <a:off x="5112044" y="0"/>
            <a:ext cx="3910806" cy="354330"/>
          </a:xfrm>
          <a:prstGeom prst="rect">
            <a:avLst/>
          </a:prstGeom>
        </p:spPr>
        <p:txBody>
          <a:bodyPr vert="horz" lIns="93108" tIns="46555" rIns="93108" bIns="46555" rtlCol="0"/>
          <a:lstStyle>
            <a:lvl1pPr algn="r">
              <a:defRPr sz="1200"/>
            </a:lvl1pPr>
          </a:lstStyle>
          <a:p>
            <a:fld id="{99D778E1-629D-4B2E-8B30-0F9A63CFCDCB}" type="datetimeFigureOut">
              <a:rPr lang="en-US" smtClean="0"/>
              <a:t>9/12/2023</a:t>
            </a:fld>
            <a:endParaRPr lang="en-US" dirty="0"/>
          </a:p>
        </p:txBody>
      </p:sp>
      <p:sp>
        <p:nvSpPr>
          <p:cNvPr id="4" name="Slide Image Placeholder 3"/>
          <p:cNvSpPr>
            <a:spLocks noGrp="1" noRot="1" noChangeAspect="1"/>
          </p:cNvSpPr>
          <p:nvPr>
            <p:ph type="sldImg" idx="2"/>
          </p:nvPr>
        </p:nvSpPr>
        <p:spPr>
          <a:xfrm>
            <a:off x="2741613" y="531813"/>
            <a:ext cx="3541712" cy="2657475"/>
          </a:xfrm>
          <a:prstGeom prst="rect">
            <a:avLst/>
          </a:prstGeom>
          <a:noFill/>
          <a:ln w="12700">
            <a:solidFill>
              <a:prstClr val="black"/>
            </a:solidFill>
          </a:ln>
        </p:spPr>
        <p:txBody>
          <a:bodyPr vert="horz" lIns="93108" tIns="46555" rIns="93108" bIns="46555" rtlCol="0" anchor="ctr"/>
          <a:lstStyle/>
          <a:p>
            <a:endParaRPr lang="en-US" dirty="0"/>
          </a:p>
        </p:txBody>
      </p:sp>
      <p:sp>
        <p:nvSpPr>
          <p:cNvPr id="5" name="Notes Placeholder 4"/>
          <p:cNvSpPr>
            <a:spLocks noGrp="1"/>
          </p:cNvSpPr>
          <p:nvPr>
            <p:ph type="body" sz="quarter" idx="3"/>
          </p:nvPr>
        </p:nvSpPr>
        <p:spPr>
          <a:xfrm>
            <a:off x="902494" y="3366136"/>
            <a:ext cx="7219950" cy="3188970"/>
          </a:xfrm>
          <a:prstGeom prst="rect">
            <a:avLst/>
          </a:prstGeom>
        </p:spPr>
        <p:txBody>
          <a:bodyPr vert="horz" lIns="93108" tIns="46555" rIns="93108" bIns="465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31041"/>
            <a:ext cx="3910806" cy="354330"/>
          </a:xfrm>
          <a:prstGeom prst="rect">
            <a:avLst/>
          </a:prstGeom>
        </p:spPr>
        <p:txBody>
          <a:bodyPr vert="horz" lIns="93108" tIns="46555" rIns="93108" bIns="4655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12044" y="6731041"/>
            <a:ext cx="3910806" cy="354330"/>
          </a:xfrm>
          <a:prstGeom prst="rect">
            <a:avLst/>
          </a:prstGeom>
        </p:spPr>
        <p:txBody>
          <a:bodyPr vert="horz" lIns="93108" tIns="46555" rIns="93108" bIns="46555" rtlCol="0" anchor="b"/>
          <a:lstStyle>
            <a:lvl1pPr algn="r">
              <a:defRPr sz="12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9/12/2023</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September 2023</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33400" y="0"/>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pic>
        <p:nvPicPr>
          <p:cNvPr id="4" name="Picture 3">
            <a:extLst>
              <a:ext uri="{FF2B5EF4-FFF2-40B4-BE49-F238E27FC236}">
                <a16:creationId xmlns:a16="http://schemas.microsoft.com/office/drawing/2014/main" id="{D7EA8E4B-4622-D849-DD9F-53A923A2BD7A}"/>
              </a:ext>
            </a:extLst>
          </p:cNvPr>
          <p:cNvPicPr>
            <a:picLocks noChangeAspect="1"/>
          </p:cNvPicPr>
          <p:nvPr/>
        </p:nvPicPr>
        <p:blipFill>
          <a:blip r:embed="rId2"/>
          <a:stretch>
            <a:fillRect/>
          </a:stretch>
        </p:blipFill>
        <p:spPr>
          <a:xfrm>
            <a:off x="1856009" y="467142"/>
            <a:ext cx="5736780" cy="5620351"/>
          </a:xfrm>
          <a:prstGeom prst="rect">
            <a:avLst/>
          </a:prstGeom>
        </p:spPr>
      </p:pic>
    </p:spTree>
    <p:extLst>
      <p:ext uri="{BB962C8B-B14F-4D97-AF65-F5344CB8AC3E}">
        <p14:creationId xmlns:p14="http://schemas.microsoft.com/office/powerpoint/2010/main" val="4178875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3" name="Picture 2">
            <a:extLst>
              <a:ext uri="{FF2B5EF4-FFF2-40B4-BE49-F238E27FC236}">
                <a16:creationId xmlns:a16="http://schemas.microsoft.com/office/drawing/2014/main" id="{58DE50FB-01BE-AFDF-F6E2-19A127FB5810}"/>
              </a:ext>
            </a:extLst>
          </p:cNvPr>
          <p:cNvPicPr>
            <a:picLocks noChangeAspect="1"/>
          </p:cNvPicPr>
          <p:nvPr/>
        </p:nvPicPr>
        <p:blipFill>
          <a:blip r:embed="rId2"/>
          <a:stretch>
            <a:fillRect/>
          </a:stretch>
        </p:blipFill>
        <p:spPr>
          <a:xfrm>
            <a:off x="990600" y="900793"/>
            <a:ext cx="7162800"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13</a:t>
            </a:fld>
            <a:endParaRPr lang="en-US" dirty="0"/>
          </a:p>
        </p:txBody>
      </p:sp>
      <p:pic>
        <p:nvPicPr>
          <p:cNvPr id="5" name="Picture 4">
            <a:extLst>
              <a:ext uri="{FF2B5EF4-FFF2-40B4-BE49-F238E27FC236}">
                <a16:creationId xmlns:a16="http://schemas.microsoft.com/office/drawing/2014/main" id="{AE418832-00F4-7E69-51B6-C8AFE1779078}"/>
              </a:ext>
            </a:extLst>
          </p:cNvPr>
          <p:cNvPicPr>
            <a:picLocks noChangeAspect="1"/>
          </p:cNvPicPr>
          <p:nvPr/>
        </p:nvPicPr>
        <p:blipFill>
          <a:blip r:embed="rId2"/>
          <a:stretch>
            <a:fillRect/>
          </a:stretch>
        </p:blipFill>
        <p:spPr>
          <a:xfrm>
            <a:off x="335661" y="2133600"/>
            <a:ext cx="8472678" cy="2380541"/>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14</a:t>
            </a:fld>
            <a:endParaRPr lang="en-US" dirty="0"/>
          </a:p>
        </p:txBody>
      </p:sp>
      <p:pic>
        <p:nvPicPr>
          <p:cNvPr id="4" name="Picture 3">
            <a:extLst>
              <a:ext uri="{FF2B5EF4-FFF2-40B4-BE49-F238E27FC236}">
                <a16:creationId xmlns:a16="http://schemas.microsoft.com/office/drawing/2014/main" id="{F4F0187E-6E54-874A-59F1-43DF6E0CE574}"/>
              </a:ext>
            </a:extLst>
          </p:cNvPr>
          <p:cNvPicPr>
            <a:picLocks noChangeAspect="1"/>
          </p:cNvPicPr>
          <p:nvPr/>
        </p:nvPicPr>
        <p:blipFill>
          <a:blip r:embed="rId2"/>
          <a:stretch>
            <a:fillRect/>
          </a:stretch>
        </p:blipFill>
        <p:spPr>
          <a:xfrm>
            <a:off x="2583214" y="301743"/>
            <a:ext cx="3977572" cy="5949831"/>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5" name="Picture 4">
            <a:extLst>
              <a:ext uri="{FF2B5EF4-FFF2-40B4-BE49-F238E27FC236}">
                <a16:creationId xmlns:a16="http://schemas.microsoft.com/office/drawing/2014/main" id="{14FC2EC5-6749-FA0A-9AD5-3753D543E643}"/>
              </a:ext>
            </a:extLst>
          </p:cNvPr>
          <p:cNvPicPr>
            <a:picLocks noChangeAspect="1"/>
          </p:cNvPicPr>
          <p:nvPr/>
        </p:nvPicPr>
        <p:blipFill>
          <a:blip r:embed="rId2"/>
          <a:stretch>
            <a:fillRect/>
          </a:stretch>
        </p:blipFill>
        <p:spPr>
          <a:xfrm>
            <a:off x="1829590" y="811704"/>
            <a:ext cx="5484817" cy="508927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3" name="Picture 2">
            <a:extLst>
              <a:ext uri="{FF2B5EF4-FFF2-40B4-BE49-F238E27FC236}">
                <a16:creationId xmlns:a16="http://schemas.microsoft.com/office/drawing/2014/main" id="{F57124C8-6E06-0921-B5B9-5E4ED863A12E}"/>
              </a:ext>
            </a:extLst>
          </p:cNvPr>
          <p:cNvPicPr>
            <a:picLocks noChangeAspect="1"/>
          </p:cNvPicPr>
          <p:nvPr/>
        </p:nvPicPr>
        <p:blipFill>
          <a:blip r:embed="rId2"/>
          <a:stretch>
            <a:fillRect/>
          </a:stretch>
        </p:blipFill>
        <p:spPr>
          <a:xfrm>
            <a:off x="1409700" y="970462"/>
            <a:ext cx="6324600" cy="4917076"/>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id="{F7319C36-EEDB-9D61-74A4-814AED26A607}"/>
              </a:ext>
            </a:extLst>
          </p:cNvPr>
          <p:cNvPicPr>
            <a:picLocks noChangeAspect="1"/>
          </p:cNvPicPr>
          <p:nvPr/>
        </p:nvPicPr>
        <p:blipFill>
          <a:blip r:embed="rId2"/>
          <a:stretch>
            <a:fillRect/>
          </a:stretch>
        </p:blipFill>
        <p:spPr>
          <a:xfrm>
            <a:off x="728660" y="1056677"/>
            <a:ext cx="768667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18</a:t>
            </a:fld>
            <a:endParaRPr lang="en-US" dirty="0"/>
          </a:p>
        </p:txBody>
      </p:sp>
      <p:pic>
        <p:nvPicPr>
          <p:cNvPr id="3" name="Picture 2">
            <a:extLst>
              <a:ext uri="{FF2B5EF4-FFF2-40B4-BE49-F238E27FC236}">
                <a16:creationId xmlns:a16="http://schemas.microsoft.com/office/drawing/2014/main" id="{A601A8CD-1002-54D6-2861-BA579B264547}"/>
              </a:ext>
            </a:extLst>
          </p:cNvPr>
          <p:cNvPicPr>
            <a:picLocks noChangeAspect="1"/>
          </p:cNvPicPr>
          <p:nvPr/>
        </p:nvPicPr>
        <p:blipFill>
          <a:blip r:embed="rId2"/>
          <a:stretch>
            <a:fillRect/>
          </a:stretch>
        </p:blipFill>
        <p:spPr>
          <a:xfrm>
            <a:off x="2183892" y="267834"/>
            <a:ext cx="4038600" cy="6007835"/>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19</a:t>
            </a:fld>
            <a:endParaRPr lang="en-US" dirty="0"/>
          </a:p>
        </p:txBody>
      </p:sp>
      <p:pic>
        <p:nvPicPr>
          <p:cNvPr id="4" name="Picture 3">
            <a:extLst>
              <a:ext uri="{FF2B5EF4-FFF2-40B4-BE49-F238E27FC236}">
                <a16:creationId xmlns:a16="http://schemas.microsoft.com/office/drawing/2014/main" id="{2986B39F-5FBD-F093-A59F-A6052EB335D5}"/>
              </a:ext>
            </a:extLst>
          </p:cNvPr>
          <p:cNvPicPr>
            <a:picLocks noChangeAspect="1"/>
          </p:cNvPicPr>
          <p:nvPr/>
        </p:nvPicPr>
        <p:blipFill>
          <a:blip r:embed="rId2"/>
          <a:stretch>
            <a:fillRect/>
          </a:stretch>
        </p:blipFill>
        <p:spPr>
          <a:xfrm>
            <a:off x="1931049" y="801024"/>
            <a:ext cx="5281902" cy="5294976"/>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416320"/>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r>
              <a:rPr lang="en-US" sz="2400" dirty="0"/>
              <a:t>This document contains information on monthly total job ad counts for August 2023.</a:t>
            </a: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5" name="Picture 4">
            <a:extLst>
              <a:ext uri="{FF2B5EF4-FFF2-40B4-BE49-F238E27FC236}">
                <a16:creationId xmlns:a16="http://schemas.microsoft.com/office/drawing/2014/main" id="{0E429B09-C891-417F-87A5-620970AFE547}"/>
              </a:ext>
            </a:extLst>
          </p:cNvPr>
          <p:cNvPicPr>
            <a:picLocks noChangeAspect="1"/>
          </p:cNvPicPr>
          <p:nvPr/>
        </p:nvPicPr>
        <p:blipFill>
          <a:blip r:embed="rId2"/>
          <a:stretch>
            <a:fillRect/>
          </a:stretch>
        </p:blipFill>
        <p:spPr>
          <a:xfrm>
            <a:off x="1609725" y="990600"/>
            <a:ext cx="5924550" cy="5057775"/>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6" name="Picture 5">
            <a:extLst>
              <a:ext uri="{FF2B5EF4-FFF2-40B4-BE49-F238E27FC236}">
                <a16:creationId xmlns:a16="http://schemas.microsoft.com/office/drawing/2014/main" id="{20C38C8B-DC52-769E-E86D-E26C6A9D331F}"/>
              </a:ext>
            </a:extLst>
          </p:cNvPr>
          <p:cNvPicPr>
            <a:picLocks noChangeAspect="1"/>
          </p:cNvPicPr>
          <p:nvPr/>
        </p:nvPicPr>
        <p:blipFill>
          <a:blip r:embed="rId2"/>
          <a:stretch>
            <a:fillRect/>
          </a:stretch>
        </p:blipFill>
        <p:spPr>
          <a:xfrm>
            <a:off x="704850" y="1066800"/>
            <a:ext cx="773430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id="{CA0B13D8-2CB6-AF9E-2771-57F8E80B4A27}"/>
              </a:ext>
            </a:extLst>
          </p:cNvPr>
          <p:cNvPicPr>
            <a:picLocks noChangeAspect="1"/>
          </p:cNvPicPr>
          <p:nvPr/>
        </p:nvPicPr>
        <p:blipFill>
          <a:blip r:embed="rId2"/>
          <a:stretch>
            <a:fillRect/>
          </a:stretch>
        </p:blipFill>
        <p:spPr>
          <a:xfrm>
            <a:off x="2466900" y="271929"/>
            <a:ext cx="4210200" cy="6014571"/>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4" name="Picture 3">
            <a:extLst>
              <a:ext uri="{FF2B5EF4-FFF2-40B4-BE49-F238E27FC236}">
                <a16:creationId xmlns:a16="http://schemas.microsoft.com/office/drawing/2014/main" id="{97C8F8B5-5D85-AC3D-352B-5EE0372BDEBE}"/>
              </a:ext>
            </a:extLst>
          </p:cNvPr>
          <p:cNvPicPr>
            <a:picLocks noChangeAspect="1"/>
          </p:cNvPicPr>
          <p:nvPr/>
        </p:nvPicPr>
        <p:blipFill>
          <a:blip r:embed="rId2"/>
          <a:stretch>
            <a:fillRect/>
          </a:stretch>
        </p:blipFill>
        <p:spPr>
          <a:xfrm>
            <a:off x="2107692" y="862178"/>
            <a:ext cx="4930833" cy="5133644"/>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4" name="Content Placeholder 2"/>
          <p:cNvSpPr txBox="1">
            <a:spLocks/>
          </p:cNvSpPr>
          <p:nvPr/>
        </p:nvSpPr>
        <p:spPr>
          <a:xfrm>
            <a:off x="1295400" y="1066800"/>
            <a:ext cx="32766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500" dirty="0"/>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24</a:t>
            </a:fld>
            <a:endParaRPr lang="en-US" dirty="0">
              <a:solidFill>
                <a:schemeClr val="tx2"/>
              </a:solidFill>
            </a:endParaRPr>
          </a:p>
        </p:txBody>
      </p:sp>
      <p:pic>
        <p:nvPicPr>
          <p:cNvPr id="3" name="Picture 2">
            <a:extLst>
              <a:ext uri="{FF2B5EF4-FFF2-40B4-BE49-F238E27FC236}">
                <a16:creationId xmlns:a16="http://schemas.microsoft.com/office/drawing/2014/main" id="{02377D47-0265-6DF2-7C05-7FDEA6E14D08}"/>
              </a:ext>
            </a:extLst>
          </p:cNvPr>
          <p:cNvPicPr>
            <a:picLocks noChangeAspect="1"/>
          </p:cNvPicPr>
          <p:nvPr/>
        </p:nvPicPr>
        <p:blipFill>
          <a:blip r:embed="rId2"/>
          <a:stretch>
            <a:fillRect/>
          </a:stretch>
        </p:blipFill>
        <p:spPr>
          <a:xfrm>
            <a:off x="1719262" y="1066800"/>
            <a:ext cx="5705475" cy="5057775"/>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3" name="Picture 2">
            <a:extLst>
              <a:ext uri="{FF2B5EF4-FFF2-40B4-BE49-F238E27FC236}">
                <a16:creationId xmlns:a16="http://schemas.microsoft.com/office/drawing/2014/main" id="{B6BC6FF1-1E55-4D12-7D81-4339792CADC1}"/>
              </a:ext>
            </a:extLst>
          </p:cNvPr>
          <p:cNvPicPr>
            <a:picLocks noChangeAspect="1"/>
          </p:cNvPicPr>
          <p:nvPr/>
        </p:nvPicPr>
        <p:blipFill>
          <a:blip r:embed="rId2"/>
          <a:stretch>
            <a:fillRect/>
          </a:stretch>
        </p:blipFill>
        <p:spPr>
          <a:xfrm>
            <a:off x="1014412" y="1101586"/>
            <a:ext cx="71151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26</a:t>
            </a:fld>
            <a:endParaRPr lang="en-US" dirty="0"/>
          </a:p>
        </p:txBody>
      </p:sp>
      <p:pic>
        <p:nvPicPr>
          <p:cNvPr id="3" name="Picture 2">
            <a:extLst>
              <a:ext uri="{FF2B5EF4-FFF2-40B4-BE49-F238E27FC236}">
                <a16:creationId xmlns:a16="http://schemas.microsoft.com/office/drawing/2014/main" id="{07DB36AB-CBEB-136A-A638-E6FEAECAE6AE}"/>
              </a:ext>
            </a:extLst>
          </p:cNvPr>
          <p:cNvPicPr>
            <a:picLocks noChangeAspect="1"/>
          </p:cNvPicPr>
          <p:nvPr/>
        </p:nvPicPr>
        <p:blipFill>
          <a:blip r:embed="rId2"/>
          <a:stretch>
            <a:fillRect/>
          </a:stretch>
        </p:blipFill>
        <p:spPr>
          <a:xfrm>
            <a:off x="2590800" y="258193"/>
            <a:ext cx="3962400" cy="5943600"/>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9CECBE59-658A-C98E-AB22-72ADA7525D25}"/>
              </a:ext>
            </a:extLst>
          </p:cNvPr>
          <p:cNvPicPr>
            <a:picLocks noChangeAspect="1"/>
          </p:cNvPicPr>
          <p:nvPr/>
        </p:nvPicPr>
        <p:blipFill>
          <a:blip r:embed="rId2"/>
          <a:stretch>
            <a:fillRect/>
          </a:stretch>
        </p:blipFill>
        <p:spPr>
          <a:xfrm>
            <a:off x="1679203" y="934373"/>
            <a:ext cx="5785591" cy="5181601"/>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BCD279ED-0197-F9C6-03DA-8BD3B5859264}"/>
              </a:ext>
            </a:extLst>
          </p:cNvPr>
          <p:cNvPicPr>
            <a:picLocks noChangeAspect="1"/>
          </p:cNvPicPr>
          <p:nvPr/>
        </p:nvPicPr>
        <p:blipFill>
          <a:blip r:embed="rId2"/>
          <a:stretch>
            <a:fillRect/>
          </a:stretch>
        </p:blipFill>
        <p:spPr>
          <a:xfrm>
            <a:off x="1990086" y="1093683"/>
            <a:ext cx="5162550" cy="5057775"/>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3" name="Picture 2">
            <a:extLst>
              <a:ext uri="{FF2B5EF4-FFF2-40B4-BE49-F238E27FC236}">
                <a16:creationId xmlns:a16="http://schemas.microsoft.com/office/drawing/2014/main" id="{98BC8707-5136-F73F-BDF6-CE008DE2E1C8}"/>
              </a:ext>
            </a:extLst>
          </p:cNvPr>
          <p:cNvPicPr>
            <a:picLocks noChangeAspect="1"/>
          </p:cNvPicPr>
          <p:nvPr/>
        </p:nvPicPr>
        <p:blipFill>
          <a:blip r:embed="rId2"/>
          <a:stretch>
            <a:fillRect/>
          </a:stretch>
        </p:blipFill>
        <p:spPr>
          <a:xfrm>
            <a:off x="976312" y="1202487"/>
            <a:ext cx="71913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dirty="0"/>
            </a:br>
            <a:r>
              <a:rPr lang="en-US" sz="2400" dirty="0"/>
              <a:t>October 12th, 2023 </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5" name="Picture 4">
            <a:extLst>
              <a:ext uri="{FF2B5EF4-FFF2-40B4-BE49-F238E27FC236}">
                <a16:creationId xmlns:a16="http://schemas.microsoft.com/office/drawing/2014/main" id="{CDA2198A-78A1-9F00-6A85-32BDFA7047BD}"/>
              </a:ext>
            </a:extLst>
          </p:cNvPr>
          <p:cNvPicPr>
            <a:picLocks noChangeAspect="1"/>
          </p:cNvPicPr>
          <p:nvPr/>
        </p:nvPicPr>
        <p:blipFill>
          <a:blip r:embed="rId2"/>
          <a:stretch>
            <a:fillRect/>
          </a:stretch>
        </p:blipFill>
        <p:spPr>
          <a:xfrm>
            <a:off x="2628900" y="271137"/>
            <a:ext cx="3886200" cy="5995851"/>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8E996E4B-693B-BBC8-F568-16CA2577914E}"/>
              </a:ext>
            </a:extLst>
          </p:cNvPr>
          <p:cNvPicPr>
            <a:picLocks noChangeAspect="1"/>
          </p:cNvPicPr>
          <p:nvPr/>
        </p:nvPicPr>
        <p:blipFill>
          <a:blip r:embed="rId2"/>
          <a:stretch>
            <a:fillRect/>
          </a:stretch>
        </p:blipFill>
        <p:spPr>
          <a:xfrm>
            <a:off x="1389383" y="1272339"/>
            <a:ext cx="6365234" cy="3952041"/>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5C233052-F80B-01FB-4F4E-1F9EFB3149CD}"/>
              </a:ext>
            </a:extLst>
          </p:cNvPr>
          <p:cNvPicPr>
            <a:picLocks noChangeAspect="1"/>
          </p:cNvPicPr>
          <p:nvPr/>
        </p:nvPicPr>
        <p:blipFill>
          <a:blip r:embed="rId2"/>
          <a:stretch>
            <a:fillRect/>
          </a:stretch>
        </p:blipFill>
        <p:spPr>
          <a:xfrm>
            <a:off x="1738312" y="1144018"/>
            <a:ext cx="5667375" cy="5057775"/>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B1BBF784-EE5B-2F9B-0AD3-68470B739FB1}"/>
              </a:ext>
            </a:extLst>
          </p:cNvPr>
          <p:cNvPicPr>
            <a:picLocks noChangeAspect="1"/>
          </p:cNvPicPr>
          <p:nvPr/>
        </p:nvPicPr>
        <p:blipFill>
          <a:blip r:embed="rId2"/>
          <a:stretch>
            <a:fillRect/>
          </a:stretch>
        </p:blipFill>
        <p:spPr>
          <a:xfrm>
            <a:off x="962022" y="1031421"/>
            <a:ext cx="7219950"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34</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77,738 in August 2023, down from 89,208 in July 2023.</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(15,640 postings), </a:t>
            </a:r>
            <a:r>
              <a:rPr lang="en-US" sz="1900" b="1" dirty="0"/>
              <a:t>Retail Trade </a:t>
            </a:r>
            <a:r>
              <a:rPr lang="en-US" sz="1900" dirty="0"/>
              <a:t>(7,207 posting), </a:t>
            </a:r>
            <a:r>
              <a:rPr lang="en-US" sz="1900" b="1" dirty="0"/>
              <a:t>Manufacturing </a:t>
            </a:r>
            <a:r>
              <a:rPr lang="en-US" sz="1900" dirty="0"/>
              <a:t>(5,822 postings), and </a:t>
            </a:r>
            <a:r>
              <a:rPr lang="en-US" sz="1900" b="1" dirty="0"/>
              <a:t> Pro., Sci., &amp; Tech. Services </a:t>
            </a:r>
            <a:r>
              <a:rPr lang="en-US" sz="1900" dirty="0"/>
              <a:t>(4,648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(4,561 postings), </a:t>
            </a:r>
            <a:r>
              <a:rPr lang="en-US" sz="1900" b="1" dirty="0"/>
              <a:t>Retail Salespersons </a:t>
            </a:r>
            <a:r>
              <a:rPr lang="en-US" sz="1900" dirty="0"/>
              <a:t>(3,042 postings),</a:t>
            </a:r>
            <a:r>
              <a:rPr lang="en-US" sz="1900" b="1" dirty="0"/>
              <a:t> Supervisors of Retail Sales Workers </a:t>
            </a:r>
            <a:r>
              <a:rPr lang="en-US" sz="1900" dirty="0"/>
              <a:t>(2,007 postings), and </a:t>
            </a:r>
            <a:r>
              <a:rPr lang="en-US" sz="1900" b="1" dirty="0"/>
              <a:t>Wholesale &amp; Manufacturing Sales Representatives </a:t>
            </a:r>
            <a:r>
              <a:rPr lang="en-US" sz="1900" dirty="0"/>
              <a:t>(1,593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1956BF6E-4F49-B9EE-8596-EE7434319DBB}"/>
              </a:ext>
            </a:extLst>
          </p:cNvPr>
          <p:cNvPicPr>
            <a:picLocks noChangeAspect="1"/>
          </p:cNvPicPr>
          <p:nvPr/>
        </p:nvPicPr>
        <p:blipFill>
          <a:blip r:embed="rId2"/>
          <a:stretch>
            <a:fillRect/>
          </a:stretch>
        </p:blipFill>
        <p:spPr>
          <a:xfrm>
            <a:off x="2026699" y="1327920"/>
            <a:ext cx="5090601" cy="4724809"/>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3" name="Picture 2">
            <a:extLst>
              <a:ext uri="{FF2B5EF4-FFF2-40B4-BE49-F238E27FC236}">
                <a16:creationId xmlns:a16="http://schemas.microsoft.com/office/drawing/2014/main" id="{A059A1DB-8A2D-4427-9A7D-CC2D117559BA}"/>
              </a:ext>
            </a:extLst>
          </p:cNvPr>
          <p:cNvPicPr>
            <a:picLocks noChangeAspect="1"/>
          </p:cNvPicPr>
          <p:nvPr/>
        </p:nvPicPr>
        <p:blipFill>
          <a:blip r:embed="rId2"/>
          <a:stretch>
            <a:fillRect/>
          </a:stretch>
        </p:blipFill>
        <p:spPr>
          <a:xfrm>
            <a:off x="642934" y="1136965"/>
            <a:ext cx="7858125" cy="5105400"/>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8</a:t>
            </a:fld>
            <a:endParaRPr lang="en-US" dirty="0"/>
          </a:p>
        </p:txBody>
      </p:sp>
      <p:pic>
        <p:nvPicPr>
          <p:cNvPr id="3" name="Picture 2">
            <a:extLst>
              <a:ext uri="{FF2B5EF4-FFF2-40B4-BE49-F238E27FC236}">
                <a16:creationId xmlns:a16="http://schemas.microsoft.com/office/drawing/2014/main" id="{C1FDECDF-30EA-48A0-C7C6-BF2F5ED20E90}"/>
              </a:ext>
            </a:extLst>
          </p:cNvPr>
          <p:cNvPicPr>
            <a:picLocks noChangeAspect="1"/>
          </p:cNvPicPr>
          <p:nvPr/>
        </p:nvPicPr>
        <p:blipFill>
          <a:blip r:embed="rId2"/>
          <a:stretch>
            <a:fillRect/>
          </a:stretch>
        </p:blipFill>
        <p:spPr>
          <a:xfrm>
            <a:off x="304800" y="1066800"/>
            <a:ext cx="8534400" cy="3663802"/>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9</a:t>
            </a:fld>
            <a:endParaRPr lang="en-US" dirty="0"/>
          </a:p>
        </p:txBody>
      </p:sp>
      <p:pic>
        <p:nvPicPr>
          <p:cNvPr id="5" name="Picture 4">
            <a:extLst>
              <a:ext uri="{FF2B5EF4-FFF2-40B4-BE49-F238E27FC236}">
                <a16:creationId xmlns:a16="http://schemas.microsoft.com/office/drawing/2014/main" id="{92B8CF0B-EB2B-8466-DA80-A72ABFA6E599}"/>
              </a:ext>
            </a:extLst>
          </p:cNvPr>
          <p:cNvPicPr>
            <a:picLocks noChangeAspect="1"/>
          </p:cNvPicPr>
          <p:nvPr/>
        </p:nvPicPr>
        <p:blipFill>
          <a:blip r:embed="rId2"/>
          <a:stretch>
            <a:fillRect/>
          </a:stretch>
        </p:blipFill>
        <p:spPr>
          <a:xfrm>
            <a:off x="2590800" y="179355"/>
            <a:ext cx="3962400" cy="6061462"/>
          </a:xfrm>
          <a:prstGeom prst="rect">
            <a:avLst/>
          </a:prstGeom>
        </p:spPr>
      </p:pic>
    </p:spTree>
    <p:extLst>
      <p:ext uri="{BB962C8B-B14F-4D97-AF65-F5344CB8AC3E}">
        <p14:creationId xmlns:p14="http://schemas.microsoft.com/office/powerpoint/2010/main" val="3435499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82789</TotalTime>
  <Words>1286</Words>
  <Application>Microsoft Office PowerPoint</Application>
  <PresentationFormat>On-screen Show (4:3)</PresentationFormat>
  <Paragraphs>164</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Bentsen, Todd</cp:lastModifiedBy>
  <cp:revision>1588</cp:revision>
  <cp:lastPrinted>2022-02-18T00:09:43Z</cp:lastPrinted>
  <dcterms:created xsi:type="dcterms:W3CDTF">2016-10-12T17:47:24Z</dcterms:created>
  <dcterms:modified xsi:type="dcterms:W3CDTF">2023-09-12T17:52:50Z</dcterms:modified>
</cp:coreProperties>
</file>